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319fc408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319fc408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319fc408d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319fc408d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319fc408d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319fc408d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319fc408d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319fc408d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319fc408d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319fc408d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319fc408d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319fc408d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319fc408d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319fc408d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319ecb08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319ecb08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319ecb0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319ecb0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319ecb08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319ecb08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319ecb083_7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319ecb083_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319ecb083_7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319ecb083_7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319ecb083_7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319ecb083_7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319ecb083_7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319ecb083_7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319ecb083_7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319ecb083_7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figma.com/proto/3KFhyjGrCiIoxh5QRPFZI3/Tcube-(Copy)?node-id=1%3A59&amp;scaling=scale-down" TargetMode="External"/><Relationship Id="rId4" Type="http://schemas.openxmlformats.org/officeDocument/2006/relationships/hyperlink" Target="https://www.figma.com/proto/UYFyaqKn63FFiUdSdUGewm/Tcube-(Conductor)?node-id=54%3A170&amp;scaling=scale-down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16025"/>
            <a:ext cx="8520600" cy="155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HCI PROJECT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" sz="3422"/>
              <a:t>E-ticketing platform for intra city bus commuters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8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2191"/>
              <a:t>Keerthana Mahadev      PES1201800768</a:t>
            </a:r>
            <a:endParaRPr sz="219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2191"/>
              <a:t>Sowmya Prasad             PES1201800172</a:t>
            </a:r>
            <a:endParaRPr sz="219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s" sz="2191"/>
              <a:t>Eshwar                           PES1201801487</a:t>
            </a:r>
            <a:endParaRPr sz="219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2191"/>
              <a:t>Pooja S                           PES1201802464</a:t>
            </a:r>
            <a:endParaRPr sz="219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High Fidelity Prototype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cs"/>
              <a:t>Figma Protoypes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cs" u="sng">
                <a:solidFill>
                  <a:schemeClr val="hlink"/>
                </a:solidFill>
                <a:hlinkClick r:id="rId3"/>
              </a:rPr>
              <a:t>Passenger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u="sng">
                <a:solidFill>
                  <a:schemeClr val="hlink"/>
                </a:solidFill>
                <a:hlinkClick r:id="rId4"/>
              </a:rPr>
              <a:t>Conductor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Heuristics Evaluation</a:t>
            </a:r>
            <a:endParaRPr/>
          </a:p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857250"/>
            <a:ext cx="8520600" cy="44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3026"/>
              <a:buFont typeface="Arial"/>
              <a:buNone/>
            </a:pPr>
            <a:r>
              <a:rPr lang="cs"/>
              <a:t>I</a:t>
            </a:r>
            <a:r>
              <a:rPr lang="cs" sz="2556"/>
              <a:t>ntra city e ticketing design is acceptable along the lines of </a:t>
            </a:r>
            <a:endParaRPr sz="255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cs" sz="2556"/>
              <a:t>Nielsen-Molich heuristics.</a:t>
            </a:r>
            <a:endParaRPr sz="255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cs" sz="2142">
                <a:solidFill>
                  <a:schemeClr val="dk1"/>
                </a:solidFill>
              </a:rPr>
              <a:t>1</a:t>
            </a:r>
            <a:r>
              <a:rPr b="1" lang="cs" sz="2674">
                <a:solidFill>
                  <a:schemeClr val="dk1"/>
                </a:solidFill>
              </a:rPr>
              <a:t>.Keep users informed about its status</a:t>
            </a:r>
            <a:r>
              <a:rPr lang="cs" sz="2674">
                <a:solidFill>
                  <a:schemeClr val="dk1"/>
                </a:solidFill>
              </a:rPr>
              <a:t> </a:t>
            </a:r>
            <a:r>
              <a:rPr i="1" lang="cs" sz="2674">
                <a:solidFill>
                  <a:schemeClr val="dk1"/>
                </a:solidFill>
              </a:rPr>
              <a:t>appropriately</a:t>
            </a:r>
            <a:r>
              <a:rPr lang="cs" sz="2674">
                <a:solidFill>
                  <a:schemeClr val="dk1"/>
                </a:solidFill>
              </a:rPr>
              <a:t> and </a:t>
            </a:r>
            <a:r>
              <a:rPr i="1" lang="cs" sz="2674">
                <a:solidFill>
                  <a:schemeClr val="dk1"/>
                </a:solidFill>
              </a:rPr>
              <a:t>promptly</a:t>
            </a:r>
            <a:r>
              <a:rPr lang="cs" sz="2674">
                <a:solidFill>
                  <a:schemeClr val="dk1"/>
                </a:solidFill>
              </a:rPr>
              <a:t>.</a:t>
            </a:r>
            <a:endParaRPr sz="267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The system interface promptly provides alerts for both the passenger and conductor interfaces.</a:t>
            </a:r>
            <a:endParaRPr sz="267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Passenger:Alerts on </a:t>
            </a:r>
            <a:endParaRPr sz="267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	1.Tracking of user location.</a:t>
            </a:r>
            <a:endParaRPr sz="267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	2.Payment</a:t>
            </a:r>
            <a:endParaRPr sz="2674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	1.Payment initiated.</a:t>
            </a:r>
            <a:endParaRPr sz="2674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	2.Payment processing.</a:t>
            </a:r>
            <a:endParaRPr sz="2674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	3.Payment confirmed.</a:t>
            </a:r>
            <a:endParaRPr sz="2674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3.Ticket issued alert sms.</a:t>
            </a:r>
            <a:endParaRPr sz="267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Conductor:</a:t>
            </a:r>
            <a:endParaRPr sz="267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	1.Can access travel history.</a:t>
            </a:r>
            <a:endParaRPr sz="267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	2.Generate qr code.</a:t>
            </a:r>
            <a:endParaRPr sz="267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2674">
                <a:solidFill>
                  <a:schemeClr val="dk1"/>
                </a:solidFill>
              </a:rPr>
              <a:t>	3.Gets application alert when money is paid.</a:t>
            </a:r>
            <a:endParaRPr sz="267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610"/>
              <a:buFont typeface="Arial"/>
              <a:buNone/>
            </a:pPr>
            <a:r>
              <a:t/>
            </a:r>
            <a:endParaRPr sz="3088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Heuristics Evaluation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824900"/>
            <a:ext cx="85206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s" sz="2029"/>
              <a:t>Intra city e ticketing design is acceptable along the lines of </a:t>
            </a:r>
            <a:endParaRPr sz="2029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2029"/>
              <a:t>Nielsen-Molich heuristics.</a:t>
            </a:r>
            <a:endParaRPr sz="2029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435">
                <a:solidFill>
                  <a:schemeClr val="dk1"/>
                </a:solidFill>
              </a:rPr>
              <a:t>2.Show information in ways users understand from how the real world operates, and in the users’ language.</a:t>
            </a:r>
            <a:endParaRPr sz="14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435">
                <a:solidFill>
                  <a:schemeClr val="dk1"/>
                </a:solidFill>
              </a:rPr>
              <a:t>	1.The interface is extremely intuitive.</a:t>
            </a:r>
            <a:endParaRPr sz="14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435">
                <a:solidFill>
                  <a:schemeClr val="dk1"/>
                </a:solidFill>
              </a:rPr>
              <a:t>	2.The workflow of the system resembles the real world events that take place while buying a ticket.</a:t>
            </a:r>
            <a:endParaRPr sz="14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435">
                <a:solidFill>
                  <a:schemeClr val="dk1"/>
                </a:solidFill>
              </a:rPr>
              <a:t>3.Offer users control and let them undo errors easily.</a:t>
            </a:r>
            <a:endParaRPr sz="14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435">
                <a:solidFill>
                  <a:schemeClr val="dk1"/>
                </a:solidFill>
              </a:rPr>
              <a:t>	1.Users can easily change the location entered.</a:t>
            </a:r>
            <a:endParaRPr sz="14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435">
                <a:solidFill>
                  <a:schemeClr val="dk1"/>
                </a:solidFill>
              </a:rPr>
              <a:t>	2.Users can back out of the process until the point of payment processing.</a:t>
            </a:r>
            <a:endParaRPr sz="14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435">
                <a:solidFill>
                  <a:schemeClr val="dk1"/>
                </a:solidFill>
              </a:rPr>
              <a:t>3.Conductors do not have and critical undo needs since the process of ticket issuing is message is automated.</a:t>
            </a:r>
            <a:endParaRPr sz="14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4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53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Heuristics Evaluation</a:t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152475"/>
            <a:ext cx="8520600" cy="3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s" sz="1829"/>
              <a:t>Intra city e ticketing design is acceptable along the lines of </a:t>
            </a:r>
            <a:endParaRPr sz="1829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829"/>
              <a:t>Nielsen-Molich heuristics.</a:t>
            </a:r>
            <a:endParaRPr sz="182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cs" sz="1100">
                <a:solidFill>
                  <a:schemeClr val="dk1"/>
                </a:solidFill>
              </a:rPr>
              <a:t>4</a:t>
            </a:r>
            <a:r>
              <a:rPr b="1" lang="cs" sz="1500">
                <a:solidFill>
                  <a:schemeClr val="dk1"/>
                </a:solidFill>
              </a:rPr>
              <a:t>.Be consistent</a:t>
            </a:r>
            <a:r>
              <a:rPr lang="cs" sz="1500">
                <a:solidFill>
                  <a:schemeClr val="dk1"/>
                </a:solidFill>
              </a:rPr>
              <a:t> so users aren’t confused over what different words, icons, etc. mean.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	1.Our interface is clean with a minimalistic design, enhancing usability.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	2.Icons for both the interfaces(user and conductor) is consistent.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	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cs" sz="1500">
                <a:solidFill>
                  <a:schemeClr val="dk1"/>
                </a:solidFill>
              </a:rPr>
              <a:t>5.Prevent errors</a:t>
            </a:r>
            <a:r>
              <a:rPr lang="cs" sz="1500">
                <a:solidFill>
                  <a:schemeClr val="dk1"/>
                </a:solidFill>
              </a:rPr>
              <a:t> – a system should either </a:t>
            </a:r>
            <a:r>
              <a:rPr i="1" lang="cs" sz="1500">
                <a:solidFill>
                  <a:schemeClr val="dk1"/>
                </a:solidFill>
              </a:rPr>
              <a:t>avoid conditions where errors arise</a:t>
            </a:r>
            <a:r>
              <a:rPr lang="cs" sz="1500">
                <a:solidFill>
                  <a:schemeClr val="dk1"/>
                </a:solidFill>
              </a:rPr>
              <a:t> or </a:t>
            </a:r>
            <a:r>
              <a:rPr i="1" lang="cs" sz="1500">
                <a:solidFill>
                  <a:schemeClr val="dk1"/>
                </a:solidFill>
              </a:rPr>
              <a:t>warn users</a:t>
            </a:r>
            <a:r>
              <a:rPr lang="cs" sz="1500">
                <a:solidFill>
                  <a:schemeClr val="dk1"/>
                </a:solidFill>
              </a:rPr>
              <a:t> </a:t>
            </a:r>
            <a:r>
              <a:rPr i="1" lang="cs" sz="1500">
                <a:solidFill>
                  <a:schemeClr val="dk1"/>
                </a:solidFill>
              </a:rPr>
              <a:t>before they take risky actions</a:t>
            </a:r>
            <a:r>
              <a:rPr lang="cs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	1.Our system is designed to handle errors ,during critical flows such as payment processing.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	2.Users are not allowed to back out while the payment is being processed.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	3.Users are alerted promptly before proceeding to payment, with the destination address and amount to be payed.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6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6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2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53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Heuristics Evaluation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11700" y="1152475"/>
            <a:ext cx="8520600" cy="3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s" sz="1829"/>
              <a:t>Intra city e ticketing design is acceptable along the lines of </a:t>
            </a:r>
            <a:endParaRPr sz="1829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829"/>
              <a:t>Nielsen-Molich heuristics.</a:t>
            </a:r>
            <a:endParaRPr sz="182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cs" sz="1500">
                <a:solidFill>
                  <a:schemeClr val="dk1"/>
                </a:solidFill>
              </a:rPr>
              <a:t>6.Have visible information, instructions, etc. to let users recognize options, actions, etc.</a:t>
            </a:r>
            <a:r>
              <a:rPr lang="cs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	Our system does not force users to rely on memory.Every action is duly labeled.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 7.</a:t>
            </a:r>
            <a:r>
              <a:rPr b="1" lang="cs" sz="1500">
                <a:solidFill>
                  <a:schemeClr val="dk1"/>
                </a:solidFill>
              </a:rPr>
              <a:t>Be flexible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	Our system enables more experienced users to find faster ways to attain goals.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	As such our system is the most efficient representation of the workflows.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cs" sz="1500">
                <a:solidFill>
                  <a:schemeClr val="dk1"/>
                </a:solidFill>
              </a:rPr>
              <a:t>8.Have no clutter</a:t>
            </a:r>
            <a:endParaRPr sz="15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500">
                <a:solidFill>
                  <a:schemeClr val="dk1"/>
                </a:solidFill>
              </a:rPr>
              <a:t>Our system contains only relevant information for current tasks.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20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6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53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title"/>
          </p:nvPr>
        </p:nvSpPr>
        <p:spPr>
          <a:xfrm>
            <a:off x="311700" y="0"/>
            <a:ext cx="85206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Heuristics Evaluation</a:t>
            </a:r>
            <a:endParaRPr/>
          </a:p>
        </p:txBody>
      </p:sp>
      <p:sp>
        <p:nvSpPr>
          <p:cNvPr id="143" name="Google Shape;143;p27"/>
          <p:cNvSpPr txBox="1"/>
          <p:nvPr>
            <p:ph idx="1" type="body"/>
          </p:nvPr>
        </p:nvSpPr>
        <p:spPr>
          <a:xfrm>
            <a:off x="198475" y="501400"/>
            <a:ext cx="8520600" cy="48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s" sz="1829"/>
              <a:t>Intra city e ticketing design is acceptable along the lines of </a:t>
            </a:r>
            <a:r>
              <a:rPr lang="cs" sz="1829"/>
              <a:t>Nielsen-Molich heurs.</a:t>
            </a:r>
            <a:endParaRPr sz="1829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600">
                <a:solidFill>
                  <a:schemeClr val="dk1"/>
                </a:solidFill>
              </a:rPr>
              <a:t>9. </a:t>
            </a:r>
            <a:r>
              <a:rPr b="1" lang="cs" sz="1600">
                <a:solidFill>
                  <a:schemeClr val="dk1"/>
                </a:solidFill>
              </a:rPr>
              <a:t>Provide plain-language help</a:t>
            </a:r>
            <a:r>
              <a:rPr lang="cs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cs" sz="1600">
                <a:solidFill>
                  <a:schemeClr val="dk1"/>
                </a:solidFill>
              </a:rPr>
              <a:t>Error messages and help is in plain english.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1</a:t>
            </a:r>
            <a:r>
              <a:rPr lang="cs" sz="1500">
                <a:solidFill>
                  <a:schemeClr val="dk1"/>
                </a:solidFill>
              </a:rPr>
              <a:t>0.</a:t>
            </a:r>
            <a:r>
              <a:rPr b="1" lang="cs" sz="1500">
                <a:solidFill>
                  <a:schemeClr val="dk1"/>
                </a:solidFill>
              </a:rPr>
              <a:t>List concise steps in lean, searchable documentation</a:t>
            </a:r>
            <a:r>
              <a:rPr lang="cs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Actions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	1.User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  		a.User login (one time)</a:t>
            </a:r>
            <a:endParaRPr sz="1500">
              <a:solidFill>
                <a:schemeClr val="dk1"/>
              </a:solidFill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a.1.enter credentials</a:t>
            </a:r>
            <a:endParaRPr sz="1500">
              <a:solidFill>
                <a:schemeClr val="dk1"/>
              </a:solidFill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a.2.link payment gateway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b.Enter destination.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c.decide mode of payment.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	b.1.Cash -Scan QR code from conductor interface.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	b.2.Cashles -validate the payment (security check)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d.Payment confirmation alert received.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e.Ticket is received through sms, alert on app.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500">
                <a:solidFill>
                  <a:schemeClr val="dk1"/>
                </a:solidFill>
              </a:rPr>
              <a:t>f.User travel details updated.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	2.Conductor (one time)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		a.Login to conductor interface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		b.mode of payment.</a:t>
            </a:r>
            <a:endParaRPr sz="11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	b.1.Cash   b.1.1.Generate QR code </a:t>
            </a:r>
            <a:endParaRPr sz="1100">
              <a:solidFill>
                <a:schemeClr val="dk1"/>
              </a:solidFill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      b.1.2confirm payment and generate ticket</a:t>
            </a:r>
            <a:endParaRPr sz="11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	b.2.Cashles -do nothing</a:t>
            </a:r>
            <a:endParaRPr sz="11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	b.3.Commuter details updated on conductors interface.</a:t>
            </a:r>
            <a:endParaRPr sz="11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			</a:t>
            </a:r>
            <a:endParaRPr sz="11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	</a:t>
            </a:r>
            <a:endParaRPr sz="11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20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6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53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Heuristics Evaluation</a:t>
            </a:r>
            <a:endParaRPr/>
          </a:p>
        </p:txBody>
      </p:sp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198475" y="1103975"/>
            <a:ext cx="8520600" cy="3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cs" sz="1829"/>
              <a:t>Intra city e ticketing design is acceptable along the lines of </a:t>
            </a:r>
            <a:endParaRPr sz="1829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cs" sz="1829"/>
              <a:t>Nielsen-Molich heuristics.</a:t>
            </a:r>
            <a:endParaRPr sz="182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cs" sz="1600">
                <a:solidFill>
                  <a:schemeClr val="dk1"/>
                </a:solidFill>
              </a:rPr>
              <a:t>9. </a:t>
            </a:r>
            <a:r>
              <a:rPr b="1" lang="cs" sz="1600">
                <a:solidFill>
                  <a:schemeClr val="dk1"/>
                </a:solidFill>
              </a:rPr>
              <a:t>Provide plain-language help</a:t>
            </a:r>
            <a:r>
              <a:rPr lang="cs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600">
                <a:solidFill>
                  <a:schemeClr val="dk1"/>
                </a:solidFill>
              </a:rPr>
              <a:t>Error messages and help is in plain english.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10.</a:t>
            </a:r>
            <a:r>
              <a:rPr b="1" lang="cs" sz="1400">
                <a:solidFill>
                  <a:schemeClr val="dk1"/>
                </a:solidFill>
              </a:rPr>
              <a:t>List concise steps in lean, searchable documentation</a:t>
            </a:r>
            <a:r>
              <a:rPr lang="cs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Actions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	.2.Conductor (one time)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		a.Login to conductor interface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		b.mode of payment.</a:t>
            </a:r>
            <a:endParaRPr sz="1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	b.1.Cash   b.1.1.Generate QR code </a:t>
            </a:r>
            <a:endParaRPr sz="1400">
              <a:solidFill>
                <a:schemeClr val="dk1"/>
              </a:solidFill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      b.1.2confirm payment and generate ticket</a:t>
            </a:r>
            <a:endParaRPr sz="1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	b.2.Cashles -do nothing</a:t>
            </a:r>
            <a:endParaRPr sz="1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	b.3.Commuter details updated on conductors interface.</a:t>
            </a:r>
            <a:endParaRPr sz="1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400">
                <a:solidFill>
                  <a:schemeClr val="dk1"/>
                </a:solidFill>
              </a:rPr>
              <a:t>			</a:t>
            </a:r>
            <a:endParaRPr sz="14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cs" sz="1100">
                <a:solidFill>
                  <a:schemeClr val="dk1"/>
                </a:solidFill>
              </a:rPr>
              <a:t>	</a:t>
            </a:r>
            <a:endParaRPr sz="11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20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6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53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199875" y="1149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s" sz="3600"/>
              <a:t>PROBLEM STATEMENT</a:t>
            </a:r>
            <a:endParaRPr sz="3600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2117975"/>
            <a:ext cx="8520600" cy="17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3000">
                <a:solidFill>
                  <a:schemeClr val="dk1"/>
                </a:solidFill>
              </a:rPr>
              <a:t>E-ticketing platform for intra city bus commuters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NEED FINDING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cs"/>
              <a:t>Observation : target customers put into 5 categories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cs" sz="1400">
                <a:solidFill>
                  <a:schemeClr val="dk1"/>
                </a:solidFill>
              </a:rPr>
              <a:t>Environmentalists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cs" sz="1400">
                <a:solidFill>
                  <a:schemeClr val="dk1"/>
                </a:solidFill>
              </a:rPr>
              <a:t>College/school students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cs" sz="1400">
                <a:solidFill>
                  <a:schemeClr val="dk1"/>
                </a:solidFill>
              </a:rPr>
              <a:t>Occasional commuters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cs" sz="1400">
                <a:solidFill>
                  <a:schemeClr val="dk1"/>
                </a:solidFill>
              </a:rPr>
              <a:t>Tech savvy commuters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cs" sz="1400">
                <a:solidFill>
                  <a:schemeClr val="dk1"/>
                </a:solidFill>
              </a:rPr>
              <a:t>Other daily bus commuters</a:t>
            </a:r>
            <a:endParaRPr sz="1400">
              <a:solidFill>
                <a:schemeClr val="dk1"/>
              </a:solidFill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cs"/>
              <a:t>Interviews: summary of 2 interviews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cs" sz="1400">
                <a:solidFill>
                  <a:schemeClr val="dk1"/>
                </a:solidFill>
              </a:rPr>
              <a:t>Interview 1 :</a:t>
            </a:r>
            <a:r>
              <a:rPr lang="cs" sz="1400">
                <a:solidFill>
                  <a:schemeClr val="dk1"/>
                </a:solidFill>
              </a:rPr>
              <a:t> college student + environmentalist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cs" sz="1400">
                <a:solidFill>
                  <a:schemeClr val="dk1"/>
                </a:solidFill>
              </a:rPr>
              <a:t>Interview 2 :</a:t>
            </a:r>
            <a:r>
              <a:rPr lang="cs" sz="1400">
                <a:solidFill>
                  <a:schemeClr val="dk1"/>
                </a:solidFill>
              </a:rPr>
              <a:t> new commuter in the city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cs"/>
              <a:t>NEED FINDING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s" sz="1500">
                <a:solidFill>
                  <a:schemeClr val="dk1"/>
                </a:solidFill>
              </a:rPr>
              <a:t>Problems to solve: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Need for cash/exact change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Littering of streets and use of BPA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Losing tickets and getting fined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 sz="1500">
                <a:solidFill>
                  <a:schemeClr val="dk1"/>
                </a:solidFill>
              </a:rPr>
              <a:t>RECIBO: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Offers digital means of ticket Issue/Confirmation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Allows cashless transactions,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Maintains a record of their travel history and last but not the least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cs" sz="1500">
                <a:solidFill>
                  <a:schemeClr val="dk1"/>
                </a:solidFill>
              </a:rPr>
              <a:t>It’s environment friendly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Low-Fidelity Prototype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" name="Google Shape;79;p17"/>
          <p:cNvCxnSpPr/>
          <p:nvPr/>
        </p:nvCxnSpPr>
        <p:spPr>
          <a:xfrm>
            <a:off x="-1178725" y="4061225"/>
            <a:ext cx="1028700" cy="10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Passenger-1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88" y="1076275"/>
            <a:ext cx="9022223" cy="406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Passenger-2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1225" y="1017725"/>
            <a:ext cx="8983526" cy="3868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Conductor-1</a:t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2" cy="393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Conductor-2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2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